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9" r:id="rId5"/>
    <p:sldId id="256" r:id="rId6"/>
    <p:sldId id="257" r:id="rId7"/>
    <p:sldId id="260" r:id="rId8"/>
    <p:sldId id="285" r:id="rId9"/>
    <p:sldId id="292" r:id="rId10"/>
    <p:sldId id="293" r:id="rId11"/>
    <p:sldId id="305" r:id="rId12"/>
    <p:sldId id="294" r:id="rId13"/>
    <p:sldId id="295" r:id="rId14"/>
    <p:sldId id="296" r:id="rId15"/>
    <p:sldId id="297" r:id="rId16"/>
    <p:sldId id="298" r:id="rId17"/>
    <p:sldId id="299" r:id="rId18"/>
    <p:sldId id="302" r:id="rId19"/>
    <p:sldId id="306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=""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=""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=""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=""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=""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=""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=""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DÃY CÁC BẢN GHI - </a:t>
            </a:r>
            <a:r>
              <a:rPr lang="en-US" dirty="0" smtClean="0"/>
              <a:t>THUẬT TOÁN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9" y="1061093"/>
            <a:ext cx="4978144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Định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nghĩa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kiểu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cấu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trúc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để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lưu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dữ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liệu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marL="914400" lvl="2" indent="0" algn="just">
              <a:buNone/>
            </a:pP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struct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Candidate{</a:t>
            </a:r>
          </a:p>
          <a:p>
            <a:pPr marL="914400" lvl="2" indent="0" algn="just">
              <a:buNone/>
            </a:pP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  code; //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mã</a:t>
            </a:r>
            <a:endParaRPr lang="en-US" dirty="0" smtClean="0">
              <a:latin typeface="Lato" panose="020F0502020204030203"/>
              <a:cs typeface="Arial" panose="020B0604020202020204" pitchFamily="34" charset="0"/>
            </a:endParaRPr>
          </a:p>
          <a:p>
            <a:pPr marL="914400" lvl="2" indent="0" algn="just">
              <a:buNone/>
            </a:pPr>
            <a:r>
              <a:rPr lang="en-US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 score; //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điểm</a:t>
            </a: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endParaRPr lang="en-US" dirty="0" smtClean="0">
              <a:latin typeface="Lato" panose="020F0502020204030203"/>
              <a:cs typeface="Arial" panose="020B0604020202020204" pitchFamily="34" charset="0"/>
            </a:endParaRPr>
          </a:p>
          <a:p>
            <a:pPr marL="914400" lvl="2" indent="0" algn="just">
              <a:buNone/>
            </a:pPr>
            <a:r>
              <a:rPr lang="en-US" dirty="0" smtClean="0">
                <a:latin typeface="Lato" panose="020F0502020204030203"/>
                <a:cs typeface="Arial" panose="020B0604020202020204" pitchFamily="34" charset="0"/>
              </a:rPr>
              <a:t>}</a:t>
            </a: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dụng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mảng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bản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ghi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cấp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phát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đổi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chỗ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đổi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chỗ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2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hoán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đổi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nội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dung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vùng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nhớ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bản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ghi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toán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vun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đống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áp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dụng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394037" y="891407"/>
            <a:ext cx="6459228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(a,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,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L = 2*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; R = 2*i+1; </a:t>
            </a:r>
            <a:r>
              <a:rPr lang="en-US" sz="1400" b="1" dirty="0" err="1" smtClean="0">
                <a:latin typeface="Consolas" panose="020B0609020204030204" pitchFamily="49" charset="0"/>
              </a:rPr>
              <a:t>minIdx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L &lt;= n and a[L</a:t>
            </a:r>
            <a:r>
              <a:rPr lang="en-US" sz="1400" b="1" dirty="0" smtClean="0">
                <a:latin typeface="Consolas" panose="020B0609020204030204" pitchFamily="49" charset="0"/>
              </a:rPr>
              <a:t>].score &lt; a[</a:t>
            </a:r>
            <a:r>
              <a:rPr lang="en-US" sz="1400" b="1" dirty="0" err="1" smtClean="0">
                <a:latin typeface="Consolas" panose="020B0609020204030204" pitchFamily="49" charset="0"/>
              </a:rPr>
              <a:t>minIdx</a:t>
            </a:r>
            <a:r>
              <a:rPr lang="en-US" sz="1400" b="1" dirty="0" smtClean="0">
                <a:latin typeface="Consolas" panose="020B0609020204030204" pitchFamily="49" charset="0"/>
              </a:rPr>
              <a:t>].score then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minIdx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R &lt;= n and a[R</a:t>
            </a:r>
            <a:r>
              <a:rPr lang="en-US" sz="1400" b="1" dirty="0" smtClean="0">
                <a:latin typeface="Consolas" panose="020B0609020204030204" pitchFamily="49" charset="0"/>
              </a:rPr>
              <a:t>].score &lt; a[</a:t>
            </a:r>
            <a:r>
              <a:rPr lang="en-US" sz="1400" b="1" dirty="0" err="1" smtClean="0">
                <a:latin typeface="Consolas" panose="020B0609020204030204" pitchFamily="49" charset="0"/>
              </a:rPr>
              <a:t>minIdx</a:t>
            </a:r>
            <a:r>
              <a:rPr lang="en-US" sz="1400" b="1" dirty="0" smtClean="0">
                <a:latin typeface="Consolas" panose="020B0609020204030204" pitchFamily="49" charset="0"/>
              </a:rPr>
              <a:t>].score then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minIdx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minIdx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!=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swap(a[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], </a:t>
            </a:r>
            <a:r>
              <a:rPr lang="en-US" sz="1400" b="1" dirty="0" smtClean="0">
                <a:latin typeface="Consolas" panose="020B0609020204030204" pitchFamily="49" charset="0"/>
              </a:rPr>
              <a:t>a[</a:t>
            </a:r>
            <a:r>
              <a:rPr lang="en-US" sz="1400" b="1" dirty="0" err="1" smtClean="0">
                <a:latin typeface="Consolas" panose="020B0609020204030204" pitchFamily="49" charset="0"/>
              </a:rPr>
              <a:t>minIdx</a:t>
            </a:r>
            <a:r>
              <a:rPr lang="en-US" sz="1400" b="1" dirty="0" smtClean="0">
                <a:latin typeface="Consolas" panose="020B0609020204030204" pitchFamily="49" charset="0"/>
              </a:rPr>
              <a:t>]);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minIdx</a:t>
            </a:r>
            <a:r>
              <a:rPr lang="en-US" sz="1400" b="1" dirty="0" smtClean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 smtClean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n/2 </a:t>
            </a:r>
            <a:r>
              <a:rPr lang="en-US" sz="1400" b="1" dirty="0" err="1" smtClean="0">
                <a:latin typeface="Consolas" panose="020B0609020204030204" pitchFamily="49" charset="0"/>
              </a:rPr>
              <a:t>downto</a:t>
            </a:r>
            <a:r>
              <a:rPr lang="en-US" sz="1400" b="1" dirty="0" smtClean="0">
                <a:latin typeface="Consolas" panose="020B0609020204030204" pitchFamily="49" charset="0"/>
              </a:rPr>
              <a:t> 1 do </a:t>
            </a:r>
            <a:r>
              <a:rPr lang="en-US" sz="1400" b="1" dirty="0" err="1">
                <a:latin typeface="Consolas" panose="020B0609020204030204" pitchFamily="49" charset="0"/>
              </a:rPr>
              <a:t>H</a:t>
            </a:r>
            <a:r>
              <a:rPr lang="en-US" sz="1400" b="1" dirty="0" err="1" smtClean="0">
                <a:latin typeface="Consolas" panose="020B0609020204030204" pitchFamily="49" charset="0"/>
              </a:rPr>
              <a:t>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 smtClean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 smtClean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n </a:t>
            </a:r>
            <a:r>
              <a:rPr lang="en-US" sz="1400" b="1" dirty="0" err="1" smtClean="0">
                <a:latin typeface="Consolas" panose="020B0609020204030204" pitchFamily="49" charset="0"/>
              </a:rPr>
              <a:t>downto</a:t>
            </a:r>
            <a:r>
              <a:rPr lang="en-US" sz="1400" b="1" dirty="0" smtClean="0">
                <a:latin typeface="Consolas" panose="020B0609020204030204" pitchFamily="49" charset="0"/>
              </a:rPr>
              <a:t> 2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swap(a[1],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</a:t>
            </a:r>
            <a:r>
              <a:rPr lang="en-US" sz="1400" b="1" dirty="0" err="1" smtClean="0">
                <a:latin typeface="Consolas" panose="020B0609020204030204" pitchFamily="49" charset="0"/>
              </a:rPr>
              <a:t>eapify</a:t>
            </a:r>
            <a:r>
              <a:rPr lang="en-US" sz="1400" b="1" dirty="0" smtClean="0">
                <a:latin typeface="Consolas" panose="020B0609020204030204" pitchFamily="49" charset="0"/>
              </a:rPr>
              <a:t>(1, i-1);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DÃY CÁC BẢN GHI -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062194" y="1061093"/>
            <a:ext cx="6927851" cy="5066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char code[11];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n </a:t>
            </a:r>
            <a:r>
              <a:rPr lang="en-US" sz="1400" b="1" dirty="0">
                <a:latin typeface="Consolas" panose="020B06090202040302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while(1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s",code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if(</a:t>
            </a:r>
            <a:r>
              <a:rPr lang="en-US" sz="1400" b="1" dirty="0" err="1" smtClean="0">
                <a:latin typeface="Consolas" panose="020B0609020204030204" pitchFamily="49" charset="0"/>
              </a:rPr>
              <a:t>strcmp</a:t>
            </a:r>
            <a:r>
              <a:rPr lang="en-US" sz="1400" b="1" dirty="0" smtClean="0">
                <a:latin typeface="Consolas" panose="020B0609020204030204" pitchFamily="49" charset="0"/>
              </a:rPr>
              <a:t>(code</a:t>
            </a:r>
            <a:r>
              <a:rPr lang="en-US" sz="1400" b="1" dirty="0">
                <a:latin typeface="Consolas" panose="020B0609020204030204" pitchFamily="49" charset="0"/>
              </a:rPr>
              <a:t>,"#")==0) break;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score;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d",&amp;score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n++;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a[n</a:t>
            </a:r>
            <a:r>
              <a:rPr lang="en-US" sz="1400" b="1" dirty="0">
                <a:latin typeface="Consolas" panose="020B0609020204030204" pitchFamily="49" charset="0"/>
              </a:rPr>
              <a:t>] = (Candidate*)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(Candidate));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a[n</a:t>
            </a:r>
            <a:r>
              <a:rPr lang="en-US" sz="1400" b="1" dirty="0">
                <a:latin typeface="Consolas" panose="020B0609020204030204" pitchFamily="49" charset="0"/>
              </a:rPr>
              <a:t>]-&gt;score = score;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strcpy</a:t>
            </a:r>
            <a:r>
              <a:rPr lang="en-US" sz="1400" b="1" dirty="0" smtClean="0">
                <a:latin typeface="Consolas" panose="020B0609020204030204" pitchFamily="49" charset="0"/>
              </a:rPr>
              <a:t>(a[n</a:t>
            </a:r>
            <a:r>
              <a:rPr lang="en-US" sz="1400" b="1" dirty="0">
                <a:latin typeface="Consolas" panose="020B0609020204030204" pitchFamily="49" charset="0"/>
              </a:rPr>
              <a:t>]-&gt;</a:t>
            </a:r>
            <a:r>
              <a:rPr lang="en-US" sz="1400" b="1" dirty="0" err="1">
                <a:latin typeface="Consolas" panose="020B0609020204030204" pitchFamily="49" charset="0"/>
              </a:rPr>
              <a:t>code,code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Candidate</a:t>
            </a:r>
            <a:r>
              <a:rPr lang="en-US" sz="1400" b="1" dirty="0">
                <a:latin typeface="Consolas" panose="020B0609020204030204" pitchFamily="49" charset="0"/>
              </a:rPr>
              <a:t>* t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4655271" cy="506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stdlib.h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#</a:t>
            </a:r>
            <a:r>
              <a:rPr lang="en-US" sz="1400" b="1" dirty="0">
                <a:latin typeface="Consolas" panose="020B0609020204030204" pitchFamily="49" charset="0"/>
              </a:rPr>
              <a:t>include &lt;</a:t>
            </a:r>
            <a:r>
              <a:rPr lang="en-US" sz="1400" b="1" dirty="0" err="1">
                <a:latin typeface="Consolas" panose="020B0609020204030204" pitchFamily="49" charset="0"/>
              </a:rPr>
              <a:t>string.h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typedef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struct</a:t>
            </a:r>
            <a:r>
              <a:rPr lang="en-US" sz="1400" b="1" dirty="0">
                <a:latin typeface="Consolas" panose="020B0609020204030204" pitchFamily="49" charset="0"/>
              </a:rPr>
              <a:t> Candidate{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score;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char </a:t>
            </a:r>
            <a:r>
              <a:rPr lang="en-US" sz="1400" b="1" dirty="0">
                <a:latin typeface="Consolas" panose="020B0609020204030204" pitchFamily="49" charset="0"/>
              </a:rPr>
              <a:t>code[10];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}Candidate;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Candidate* a[N];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61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DÃY CÁC BẢN GHI -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705600" y="1061093"/>
            <a:ext cx="5284445" cy="5066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print(){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("%s %d\</a:t>
            </a:r>
            <a:r>
              <a:rPr lang="en-US" sz="1400" b="1" dirty="0" err="1">
                <a:latin typeface="Consolas" panose="020B0609020204030204" pitchFamily="49" charset="0"/>
              </a:rPr>
              <a:t>n",a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]-&gt;</a:t>
            </a:r>
            <a:r>
              <a:rPr lang="en-US" sz="1400" b="1" dirty="0" err="1">
                <a:latin typeface="Consolas" panose="020B0609020204030204" pitchFamily="49" charset="0"/>
              </a:rPr>
              <a:t>code,a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]-&gt;score);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input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print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6246115" cy="506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</a:t>
            </a:r>
            <a:r>
              <a:rPr lang="en-US" sz="1400" b="1" dirty="0" smtClean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if(L </a:t>
            </a:r>
            <a:r>
              <a:rPr lang="en-US" sz="1400" b="1" dirty="0">
                <a:latin typeface="Consolas" panose="020B0609020204030204" pitchFamily="49" charset="0"/>
              </a:rPr>
              <a:t>&lt;= n &amp;&amp; a[L]-&gt;score &lt; a[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]-&gt;score) 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&lt;= n &amp;&amp; a[R]-&gt;score &lt; a[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]-&gt;score) </a:t>
            </a:r>
            <a:r>
              <a:rPr lang="en-US" sz="1400" b="1" dirty="0" err="1">
                <a:latin typeface="Consolas" panose="020B0609020204030204" pitchFamily="49" charset="0"/>
              </a:rPr>
              <a:t>minIdx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</a:rPr>
              <a:t>minIdx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swap(</a:t>
            </a:r>
            <a:r>
              <a:rPr lang="en-US" sz="1400" b="1" dirty="0" err="1" smtClean="0">
                <a:latin typeface="Consolas" panose="020B0609020204030204" pitchFamily="49" charset="0"/>
              </a:rPr>
              <a:t>i,minIdx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minIdx,n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</a:t>
            </a:r>
            <a:r>
              <a:rPr lang="en-US" sz="1400" b="1" dirty="0" smtClean="0">
                <a:latin typeface="Consolas" panose="020B0609020204030204" pitchFamily="49" charset="0"/>
              </a:rPr>
              <a:t>-)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sort(){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</a:t>
            </a:r>
            <a:r>
              <a:rPr lang="en-US" sz="1400" b="1" dirty="0" smtClean="0">
                <a:latin typeface="Consolas" panose="020B0609020204030204" pitchFamily="49" charset="0"/>
              </a:rPr>
              <a:t>-){ swap(1,i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</a:t>
            </a:r>
            <a:r>
              <a:rPr lang="en-US" sz="1400" b="1" dirty="0" smtClean="0">
                <a:latin typeface="Consolas" panose="020B0609020204030204" pitchFamily="49" charset="0"/>
              </a:rPr>
              <a:t>);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4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err="1" smtClean="0"/>
              <a:t>TẬP</a:t>
            </a:r>
            <a:r>
              <a:rPr lang="en-US" dirty="0" smtClean="0"/>
              <a:t> CON CHUNG LỚN NHẤT (P.05.12.03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8552618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2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tập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nguyên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= {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 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}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= {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}.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tập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nhiều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nhất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1: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smtClean="0">
                <a:latin typeface="Lato" panose="020F0502020204030203"/>
              </a:rPr>
              <a:t>2 </a:t>
            </a:r>
            <a:r>
              <a:rPr lang="en-GB" sz="2000" dirty="0" err="1" smtClean="0">
                <a:latin typeface="Lato" panose="020F0502020204030203"/>
              </a:rPr>
              <a:t>số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nguyên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dương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m</a:t>
            </a:r>
            <a:r>
              <a:rPr lang="en-GB" sz="2000" dirty="0" smtClean="0">
                <a:latin typeface="Lato" panose="020F0502020204030203"/>
              </a:rPr>
              <a:t> (1 </a:t>
            </a:r>
            <a:r>
              <a:rPr lang="en-GB" sz="2000" dirty="0" smtClean="0">
                <a:latin typeface="Lato" panose="020F0502020204030203"/>
              </a:rPr>
              <a:t>&lt;= </a:t>
            </a:r>
            <a:r>
              <a:rPr lang="en-GB" sz="2000" i="1" dirty="0" smtClean="0">
                <a:latin typeface="Lato" panose="020F0502020204030203"/>
              </a:rPr>
              <a:t>n, 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smtClean="0">
                <a:latin typeface="Lato" panose="020F0502020204030203"/>
              </a:rPr>
              <a:t>&lt;= 100000)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US" sz="2000" dirty="0" smtClean="0">
                <a:latin typeface="Lato" panose="020F0502020204030203"/>
              </a:rPr>
              <a:t>2: </a:t>
            </a:r>
            <a:r>
              <a:rPr lang="en-US" sz="2000" dirty="0" err="1" smtClean="0">
                <a:latin typeface="Lato" panose="020F0502020204030203"/>
              </a:rPr>
              <a:t>ghi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số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nguyên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dương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a</a:t>
            </a:r>
            <a:r>
              <a:rPr lang="en-US" sz="2000" baseline="-25000" dirty="0" smtClean="0">
                <a:latin typeface="Lato" panose="020F0502020204030203"/>
              </a:rPr>
              <a:t>1</a:t>
            </a:r>
            <a:r>
              <a:rPr lang="en-US" sz="2000" dirty="0" smtClean="0">
                <a:latin typeface="Lato" panose="020F0502020204030203"/>
              </a:rPr>
              <a:t>, </a:t>
            </a:r>
            <a:r>
              <a:rPr lang="en-US" sz="2000" i="1" dirty="0" smtClean="0">
                <a:latin typeface="Lato" panose="020F0502020204030203"/>
              </a:rPr>
              <a:t>a</a:t>
            </a:r>
            <a:r>
              <a:rPr lang="en-US" sz="2000" baseline="-25000" dirty="0" smtClean="0">
                <a:latin typeface="Lato" panose="020F0502020204030203"/>
              </a:rPr>
              <a:t>2</a:t>
            </a:r>
            <a:r>
              <a:rPr lang="en-US" sz="2000" dirty="0" smtClean="0">
                <a:latin typeface="Lato" panose="020F0502020204030203"/>
              </a:rPr>
              <a:t>, …, </a:t>
            </a:r>
            <a:r>
              <a:rPr lang="en-US" sz="2000" i="1" dirty="0" smtClean="0">
                <a:latin typeface="Lato" panose="020F0502020204030203"/>
              </a:rPr>
              <a:t>a</a:t>
            </a:r>
            <a:r>
              <a:rPr lang="en-US" sz="2000" i="1" baseline="-25000" dirty="0" smtClean="0">
                <a:latin typeface="Lato" panose="020F0502020204030203"/>
              </a:rPr>
              <a:t>n</a:t>
            </a:r>
            <a:r>
              <a:rPr lang="en-US" sz="2000" dirty="0" smtClean="0">
                <a:latin typeface="Lato" panose="020F0502020204030203"/>
              </a:rPr>
              <a:t> (1 &lt;= </a:t>
            </a:r>
            <a:r>
              <a:rPr lang="en-US" sz="2000" i="1" dirty="0" err="1" smtClean="0">
                <a:latin typeface="Lato" panose="020F0502020204030203"/>
              </a:rPr>
              <a:t>a</a:t>
            </a:r>
            <a:r>
              <a:rPr lang="en-US" sz="2000" i="1" baseline="-25000" dirty="0" err="1" smtClean="0">
                <a:latin typeface="Lato" panose="020F0502020204030203"/>
              </a:rPr>
              <a:t>i</a:t>
            </a:r>
            <a:r>
              <a:rPr lang="en-US" sz="2000" dirty="0" smtClean="0">
                <a:latin typeface="Lato" panose="020F0502020204030203"/>
              </a:rPr>
              <a:t> &lt;= 1000000)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</a:rPr>
              <a:t>Dòng</a:t>
            </a:r>
            <a:r>
              <a:rPr lang="en-US" sz="2000" dirty="0" smtClean="0">
                <a:latin typeface="Lato" panose="020F0502020204030203"/>
              </a:rPr>
              <a:t> 3: </a:t>
            </a:r>
            <a:r>
              <a:rPr lang="en-US" sz="2000" dirty="0" err="1" smtClean="0">
                <a:latin typeface="Lato" panose="020F0502020204030203"/>
              </a:rPr>
              <a:t>ghi</a:t>
            </a:r>
            <a:r>
              <a:rPr lang="en-US" sz="2000" dirty="0" smtClean="0">
                <a:latin typeface="Lato" panose="020F0502020204030203"/>
              </a:rPr>
              <a:t> m </a:t>
            </a:r>
            <a:r>
              <a:rPr lang="en-US" sz="2000" dirty="0" err="1" smtClean="0">
                <a:latin typeface="Lato" panose="020F0502020204030203"/>
              </a:rPr>
              <a:t>số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nguyên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dương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b</a:t>
            </a:r>
            <a:r>
              <a:rPr lang="en-US" sz="2000" baseline="-25000" dirty="0" smtClean="0">
                <a:latin typeface="Lato" panose="020F0502020204030203"/>
              </a:rPr>
              <a:t>1</a:t>
            </a:r>
            <a:r>
              <a:rPr lang="en-US" sz="2000" dirty="0" smtClean="0">
                <a:latin typeface="Lato" panose="020F0502020204030203"/>
              </a:rPr>
              <a:t>, </a:t>
            </a:r>
            <a:r>
              <a:rPr lang="en-US" sz="2000" i="1" dirty="0" smtClean="0">
                <a:latin typeface="Lato" panose="020F0502020204030203"/>
              </a:rPr>
              <a:t>b</a:t>
            </a:r>
            <a:r>
              <a:rPr lang="en-US" sz="2000" baseline="-25000" dirty="0" smtClean="0">
                <a:latin typeface="Lato" panose="020F0502020204030203"/>
              </a:rPr>
              <a:t>2</a:t>
            </a:r>
            <a:r>
              <a:rPr lang="en-US" sz="2000" dirty="0" smtClean="0">
                <a:latin typeface="Lato" panose="020F0502020204030203"/>
              </a:rPr>
              <a:t>, . . ., </a:t>
            </a:r>
            <a:r>
              <a:rPr lang="en-US" sz="2000" i="1" dirty="0" err="1" smtClean="0">
                <a:latin typeface="Lato" panose="020F0502020204030203"/>
              </a:rPr>
              <a:t>b</a:t>
            </a:r>
            <a:r>
              <a:rPr lang="en-US" sz="2000" i="1" baseline="-25000" dirty="0" err="1" smtClean="0">
                <a:latin typeface="Lato" panose="020F0502020204030203"/>
              </a:rPr>
              <a:t>m</a:t>
            </a:r>
            <a:r>
              <a:rPr lang="en-US" sz="2000" dirty="0" smtClean="0">
                <a:latin typeface="Lato" panose="020F0502020204030203"/>
              </a:rPr>
              <a:t> (1 &lt;= </a:t>
            </a:r>
            <a:r>
              <a:rPr lang="en-US" sz="2000" i="1" dirty="0" smtClean="0">
                <a:latin typeface="Lato" panose="020F0502020204030203"/>
              </a:rPr>
              <a:t>b</a:t>
            </a:r>
            <a:r>
              <a:rPr lang="en-US" sz="2000" i="1" baseline="-25000" dirty="0" smtClean="0">
                <a:latin typeface="Lato" panose="020F0502020204030203"/>
              </a:rPr>
              <a:t>i</a:t>
            </a:r>
            <a:r>
              <a:rPr lang="en-US" sz="2000" dirty="0" smtClean="0">
                <a:latin typeface="Lato" panose="020F0502020204030203"/>
              </a:rPr>
              <a:t> &lt;= 1000000)</a:t>
            </a:r>
            <a:endParaRPr lang="en-GB" sz="2000" dirty="0" smtClean="0">
              <a:latin typeface="Lato" panose="020F0502020204030203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số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lượng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phần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tử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tập</a:t>
            </a:r>
            <a:r>
              <a:rPr lang="en-GB" sz="2000" dirty="0" smtClean="0">
                <a:latin typeface="Lato" panose="020F0502020204030203"/>
              </a:rPr>
              <a:t> con </a:t>
            </a:r>
            <a:r>
              <a:rPr lang="en-GB" sz="2000" dirty="0" err="1" smtClean="0">
                <a:latin typeface="Lato" panose="020F0502020204030203"/>
              </a:rPr>
              <a:t>chung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tìm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được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800871"/>
              </p:ext>
            </p:extLst>
          </p:nvPr>
        </p:nvGraphicFramePr>
        <p:xfrm>
          <a:off x="9014690" y="1615211"/>
          <a:ext cx="2658776" cy="158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388"/>
                <a:gridCol w="1329388"/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2198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6 6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7 3 10 1 2 8 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6 2 8 10 5 7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3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err="1"/>
              <a:t>TẬP</a:t>
            </a:r>
            <a:r>
              <a:rPr lang="en-US" dirty="0"/>
              <a:t> CON CHUNG LỚN </a:t>
            </a:r>
            <a:r>
              <a:rPr lang="en-US" dirty="0" smtClean="0"/>
              <a:t>NHẤT – </a:t>
            </a:r>
            <a:r>
              <a:rPr lang="en-US" dirty="0" smtClean="0"/>
              <a:t>THUẬT TOÁN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5274469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 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tăng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2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biến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chỉ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chạy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trái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qua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phải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 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=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tăng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biến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đồng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thời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tăng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&lt;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tăng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</a:t>
            </a:r>
          </a:p>
          <a:p>
            <a:pPr lvl="1"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Nếu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&gt;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b</a:t>
            </a:r>
            <a:r>
              <a:rPr lang="en-US" sz="2000" i="1" baseline="-25000" dirty="0" err="1" smtClean="0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thì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tăng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j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</a:t>
            </a:r>
          </a:p>
          <a:p>
            <a:pPr algn="just"/>
            <a:endParaRPr lang="en-GB" sz="2000" dirty="0">
              <a:latin typeface="Lato" panose="020F0502020204030203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646655" y="891407"/>
            <a:ext cx="620660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maxCommonSubset</a:t>
            </a:r>
            <a:r>
              <a:rPr lang="en-US" sz="1400" b="1" dirty="0" smtClean="0">
                <a:latin typeface="Consolas" panose="020B0609020204030204" pitchFamily="49" charset="0"/>
              </a:rPr>
              <a:t>(a, b, n, m){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sắp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xếp</a:t>
            </a:r>
            <a:r>
              <a:rPr lang="en-US" sz="1400" b="1" dirty="0" smtClean="0">
                <a:latin typeface="Consolas" panose="020B0609020204030204" pitchFamily="49" charset="0"/>
              </a:rPr>
              <a:t> a </a:t>
            </a:r>
            <a:r>
              <a:rPr lang="en-US" sz="1400" b="1" dirty="0" err="1" smtClean="0">
                <a:latin typeface="Consolas" panose="020B0609020204030204" pitchFamily="49" charset="0"/>
              </a:rPr>
              <a:t>và</a:t>
            </a:r>
            <a:r>
              <a:rPr lang="en-US" sz="1400" b="1" dirty="0" smtClean="0">
                <a:latin typeface="Consolas" panose="020B0609020204030204" pitchFamily="49" charset="0"/>
              </a:rPr>
              <a:t> b </a:t>
            </a:r>
            <a:r>
              <a:rPr lang="en-US" sz="1400" b="1" dirty="0" err="1" smtClean="0">
                <a:latin typeface="Consolas" panose="020B0609020204030204" pitchFamily="49" charset="0"/>
              </a:rPr>
              <a:t>theo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thứ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tự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tăng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dần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1; j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while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&lt;= n and j &lt;= m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if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 = b[j] then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else if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 &gt; b[j] then j = j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else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return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97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err="1"/>
              <a:t>TẬP</a:t>
            </a:r>
            <a:r>
              <a:rPr lang="en-US" dirty="0"/>
              <a:t> CON CHUNG LỚN NHẤT–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430983" y="891407"/>
            <a:ext cx="6422282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if(L </a:t>
            </a:r>
            <a:r>
              <a:rPr lang="en-US" sz="1400" b="1" dirty="0">
                <a:latin typeface="Consolas" panose="020B0609020204030204" pitchFamily="49" charset="0"/>
              </a:rPr>
              <a:t>&lt;= n &amp;&amp; a[L] &gt;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&lt;= n &amp;&amp; a[R] &gt; a[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])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swap(a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(a,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a,i,n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sort(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a,n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</a:t>
            </a:r>
            <a:r>
              <a:rPr lang="en-US" sz="1400" b="1" dirty="0" smtClean="0">
                <a:latin typeface="Consolas" panose="020B0609020204030204" pitchFamily="49" charset="0"/>
              </a:rPr>
              <a:t>-){ swap(a,1,i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(a,1,i-1</a:t>
            </a:r>
            <a:r>
              <a:rPr lang="en-US" sz="1400" b="1" dirty="0" smtClean="0">
                <a:latin typeface="Consolas" panose="020B0609020204030204" pitchFamily="49" charset="0"/>
              </a:rPr>
              <a:t>);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46668" y="891407"/>
            <a:ext cx="5008823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100001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a[N],b[N];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n,m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n,&amp;m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 = 1; j &lt;= m; j++)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d",&amp;b</a:t>
            </a:r>
            <a:r>
              <a:rPr lang="en-US" sz="1400" b="1" dirty="0">
                <a:latin typeface="Consolas" panose="020B0609020204030204" pitchFamily="49" charset="0"/>
              </a:rPr>
              <a:t>[j]);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t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86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</a:t>
            </a:r>
            <a:r>
              <a:rPr lang="en-US" dirty="0" err="1"/>
              <a:t>TẬP</a:t>
            </a:r>
            <a:r>
              <a:rPr lang="en-US" dirty="0"/>
              <a:t> CON CHUNG LỚN NHẤT–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46668" y="891407"/>
            <a:ext cx="10384387" cy="5132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print(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=1 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input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sort(</a:t>
            </a:r>
            <a:r>
              <a:rPr lang="en-US" sz="1400" b="1" dirty="0" err="1" smtClean="0">
                <a:latin typeface="Consolas" panose="020B0609020204030204" pitchFamily="49" charset="0"/>
              </a:rPr>
              <a:t>a,n</a:t>
            </a:r>
            <a:r>
              <a:rPr lang="en-US" sz="1400" b="1" dirty="0">
                <a:latin typeface="Consolas" panose="020B0609020204030204" pitchFamily="49" charset="0"/>
              </a:rPr>
              <a:t>); sort(</a:t>
            </a:r>
            <a:r>
              <a:rPr lang="en-US" sz="1400" b="1" dirty="0" err="1">
                <a:latin typeface="Consolas" panose="020B0609020204030204" pitchFamily="49" charset="0"/>
              </a:rPr>
              <a:t>b,m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= 0</a:t>
            </a:r>
            <a:r>
              <a:rPr lang="en-US" sz="1400" b="1" dirty="0" smtClean="0">
                <a:latin typeface="Consolas" panose="020B0609020204030204" pitchFamily="49" charset="0"/>
              </a:rPr>
              <a:t>;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 =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while(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&lt;= n &amp;&amp; j &lt;= m){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if(a[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== b[j</a:t>
            </a:r>
            <a:r>
              <a:rPr lang="en-US" sz="1400" b="1" dirty="0" smtClean="0">
                <a:latin typeface="Consolas" panose="020B0609020204030204" pitchFamily="49" charset="0"/>
              </a:rPr>
              <a:t>]){ 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+=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++; j</a:t>
            </a:r>
            <a:r>
              <a:rPr lang="en-US" sz="1400" b="1" dirty="0" smtClean="0">
                <a:latin typeface="Consolas" panose="020B0609020204030204" pitchFamily="49" charset="0"/>
              </a:rPr>
              <a:t>++;  }</a:t>
            </a:r>
          </a:p>
          <a:p>
            <a:pPr marL="0" indent="0">
              <a:buNone/>
            </a:pPr>
            <a:r>
              <a:rPr lang="en-US" sz="1400" b="1">
                <a:latin typeface="Consolas" panose="020B0609020204030204" pitchFamily="49" charset="0"/>
              </a:rPr>
              <a:t> </a:t>
            </a:r>
            <a:r>
              <a:rPr lang="en-US" sz="1400" b="1" smtClean="0">
                <a:latin typeface="Consolas" panose="020B0609020204030204" pitchFamily="49" charset="0"/>
              </a:rPr>
              <a:t>   else </a:t>
            </a:r>
            <a:r>
              <a:rPr lang="en-US" sz="1400" b="1" dirty="0">
                <a:latin typeface="Consolas" panose="020B0609020204030204" pitchFamily="49" charset="0"/>
              </a:rPr>
              <a:t>if(a[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&gt; b[j]) j++;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else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("%d",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8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=""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=""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LẬP TRÌNH </a:t>
            </a:r>
            <a:r>
              <a:rPr lang="en-US" smtClean="0"/>
              <a:t>C CƠ BẢN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=""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SẮP XẾP VÀ ỨNG DỤNG (PHẦN 2)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sắp</a:t>
            </a:r>
            <a:r>
              <a:rPr lang="en-US" sz="2000" dirty="0" smtClean="0"/>
              <a:t> </a:t>
            </a:r>
            <a:r>
              <a:rPr lang="en-US" sz="2000" dirty="0" err="1" smtClean="0"/>
              <a:t>xếp</a:t>
            </a:r>
            <a:r>
              <a:rPr lang="en-US" sz="2000" dirty="0" smtClean="0"/>
              <a:t> </a:t>
            </a:r>
            <a:r>
              <a:rPr lang="en-US" sz="2000" dirty="0" err="1" smtClean="0"/>
              <a:t>dãy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vector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(P.05.12.01)</a:t>
            </a:r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sắp</a:t>
            </a:r>
            <a:r>
              <a:rPr lang="en-US" sz="2000" dirty="0" smtClean="0"/>
              <a:t> </a:t>
            </a:r>
            <a:r>
              <a:rPr lang="en-US" sz="2000" dirty="0" err="1" smtClean="0"/>
              <a:t>xếp</a:t>
            </a:r>
            <a:r>
              <a:rPr lang="en-US" sz="2000" dirty="0" smtClean="0"/>
              <a:t> </a:t>
            </a:r>
            <a:r>
              <a:rPr lang="en-US" sz="2000" dirty="0" err="1" smtClean="0"/>
              <a:t>dãy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bản</a:t>
            </a:r>
            <a:r>
              <a:rPr lang="en-US" sz="2000" dirty="0" smtClean="0"/>
              <a:t> </a:t>
            </a:r>
            <a:r>
              <a:rPr lang="en-US" sz="2000" dirty="0" err="1" smtClean="0"/>
              <a:t>ghi</a:t>
            </a:r>
            <a:r>
              <a:rPr lang="en-US" sz="2000" dirty="0" smtClean="0"/>
              <a:t> (P.05.12.02)</a:t>
            </a:r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tập</a:t>
            </a:r>
            <a:r>
              <a:rPr lang="en-US" sz="2000" dirty="0" smtClean="0"/>
              <a:t> con </a:t>
            </a:r>
            <a:r>
              <a:rPr lang="en-US" sz="2000" dirty="0" err="1" smtClean="0"/>
              <a:t>chung</a:t>
            </a:r>
            <a:r>
              <a:rPr lang="en-US" sz="2000" dirty="0" smtClean="0"/>
              <a:t> </a:t>
            </a:r>
            <a:r>
              <a:rPr lang="en-US" sz="2000" dirty="0" err="1" smtClean="0"/>
              <a:t>lớn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2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(P.05.12.03)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TẬP SẮP XẾP CÁC VECTOR SỐ NGUYÊN (P.05.12.01)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1165007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Cho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vector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vector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gồm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nguyên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>
                <a:latin typeface="Lato" panose="020F0502020204030203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, . . ., </a:t>
            </a:r>
            <a:r>
              <a:rPr lang="en-US" sz="2000" i="1" dirty="0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i="1" baseline="-25000" dirty="0" smtClean="0">
                <a:latin typeface="Lato" panose="020F0502020204030203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vector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giảm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1: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2 </a:t>
            </a:r>
            <a:r>
              <a:rPr lang="en-GB" sz="2000" dirty="0" err="1" smtClean="0">
                <a:latin typeface="Lato" panose="020F0502020204030203"/>
              </a:rPr>
              <a:t>số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nguyên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dương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và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m</a:t>
            </a:r>
            <a:r>
              <a:rPr lang="en-GB" sz="2000" dirty="0" smtClean="0">
                <a:latin typeface="Lato" panose="020F0502020204030203"/>
              </a:rPr>
              <a:t> (1 &lt;= </a:t>
            </a:r>
            <a:r>
              <a:rPr lang="en-GB" sz="2000" i="1" dirty="0" smtClean="0">
                <a:latin typeface="Lato" panose="020F0502020204030203"/>
              </a:rPr>
              <a:t>n</a:t>
            </a:r>
            <a:r>
              <a:rPr lang="en-GB" sz="2000" dirty="0" smtClean="0">
                <a:latin typeface="Lato" panose="020F0502020204030203"/>
              </a:rPr>
              <a:t> &lt;= 100000, 1 &lt;= </a:t>
            </a:r>
            <a:r>
              <a:rPr lang="en-GB" sz="2000" i="1" dirty="0" smtClean="0">
                <a:latin typeface="Lato" panose="020F0502020204030203"/>
              </a:rPr>
              <a:t>m</a:t>
            </a:r>
            <a:r>
              <a:rPr lang="en-GB" sz="2000" dirty="0" smtClean="0">
                <a:latin typeface="Lato" panose="020F0502020204030203"/>
              </a:rPr>
              <a:t> &lt;= 10)</a:t>
            </a: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i</a:t>
            </a:r>
            <a:r>
              <a:rPr lang="en-GB" sz="2000" dirty="0" smtClean="0">
                <a:latin typeface="Lato" panose="020F0502020204030203"/>
              </a:rPr>
              <a:t>+1 (</a:t>
            </a:r>
            <a:r>
              <a:rPr lang="en-GB" sz="2000" i="1" dirty="0" err="1" smtClean="0">
                <a:latin typeface="Lato" panose="020F0502020204030203"/>
              </a:rPr>
              <a:t>i</a:t>
            </a:r>
            <a:r>
              <a:rPr lang="en-GB" sz="2000" dirty="0" smtClean="0">
                <a:latin typeface="Lato" panose="020F0502020204030203"/>
              </a:rPr>
              <a:t> = 1, 2, …, n):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m </a:t>
            </a:r>
            <a:r>
              <a:rPr lang="en-GB" sz="2000" dirty="0" err="1" smtClean="0">
                <a:latin typeface="Lato" panose="020F0502020204030203"/>
              </a:rPr>
              <a:t>phần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tử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vector </a:t>
            </a:r>
            <a:r>
              <a:rPr lang="en-US" sz="2000" i="1" dirty="0" err="1" smtClean="0">
                <a:latin typeface="Lato" panose="020F0502020204030203"/>
                <a:cs typeface="Arial" panose="020B0604020202020204" pitchFamily="34" charset="0"/>
              </a:rPr>
              <a:t>a</a:t>
            </a:r>
            <a:r>
              <a:rPr lang="en-US" sz="2000" baseline="-25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baseline="-25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GB" sz="2000" dirty="0" smtClean="0">
                <a:latin typeface="Lato" panose="020F0502020204030203"/>
              </a:rPr>
              <a:t>(</a:t>
            </a:r>
            <a:r>
              <a:rPr lang="en-GB" sz="2000" dirty="0" err="1" smtClean="0">
                <a:latin typeface="Lato" panose="020F0502020204030203"/>
              </a:rPr>
              <a:t>các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phần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tử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nhận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giá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trị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từ</a:t>
            </a:r>
            <a:r>
              <a:rPr lang="en-GB" sz="2000" dirty="0" smtClean="0">
                <a:latin typeface="Lato" panose="020F0502020204030203"/>
              </a:rPr>
              <a:t> 1 </a:t>
            </a:r>
            <a:r>
              <a:rPr lang="en-GB" sz="2000" dirty="0" err="1" smtClean="0">
                <a:latin typeface="Lato" panose="020F0502020204030203"/>
              </a:rPr>
              <a:t>đến</a:t>
            </a:r>
            <a:r>
              <a:rPr lang="en-GB" sz="2000" dirty="0" smtClean="0">
                <a:latin typeface="Lato" panose="020F0502020204030203"/>
              </a:rPr>
              <a:t> 100)</a:t>
            </a: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err="1" smtClean="0">
                <a:latin typeface="Lato" panose="020F0502020204030203"/>
              </a:rPr>
              <a:t>i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i="1" dirty="0" err="1" smtClean="0">
                <a:latin typeface="Lato" panose="020F0502020204030203"/>
              </a:rPr>
              <a:t>i</a:t>
            </a:r>
            <a:r>
              <a:rPr lang="en-GB" sz="2000" dirty="0" smtClean="0">
                <a:latin typeface="Lato" panose="020F0502020204030203"/>
              </a:rPr>
              <a:t> = 1, 2, …, n): </a:t>
            </a:r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i="1" dirty="0" smtClean="0">
                <a:latin typeface="Lato" panose="020F0502020204030203"/>
              </a:rPr>
              <a:t>m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phần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tử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vector </a:t>
            </a:r>
            <a:r>
              <a:rPr lang="en-GB" sz="2000" i="1" dirty="0" err="1" smtClean="0">
                <a:latin typeface="Lato" panose="020F0502020204030203"/>
              </a:rPr>
              <a:t>a</a:t>
            </a:r>
            <a:r>
              <a:rPr lang="en-GB" sz="2000" i="1" baseline="-25000" dirty="0" err="1" smtClean="0">
                <a:latin typeface="Lato" panose="020F0502020204030203"/>
              </a:rPr>
              <a:t>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dãy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được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sắp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xếp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dirty="0" err="1" smtClean="0">
                <a:latin typeface="Lato" panose="020F0502020204030203"/>
              </a:rPr>
              <a:t>sau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phần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tử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có</a:t>
            </a:r>
            <a:r>
              <a:rPr lang="en-GB" sz="2000" dirty="0" smtClean="0">
                <a:latin typeface="Lato" panose="020F0502020204030203"/>
              </a:rPr>
              <a:t> 1 </a:t>
            </a:r>
            <a:r>
              <a:rPr lang="en-GB" sz="2000" dirty="0" err="1" smtClean="0">
                <a:latin typeface="Lato" panose="020F0502020204030203"/>
              </a:rPr>
              <a:t>ký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tự</a:t>
            </a:r>
            <a:r>
              <a:rPr lang="en-GB" sz="2000" dirty="0" smtClean="0">
                <a:latin typeface="Lato" panose="020F0502020204030203"/>
              </a:rPr>
              <a:t> SPACE)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90860"/>
              </p:ext>
            </p:extLst>
          </p:nvPr>
        </p:nvGraphicFramePr>
        <p:xfrm>
          <a:off x="3864987" y="3585413"/>
          <a:ext cx="385864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/>
                <a:gridCol w="1929324"/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2198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6 3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10 9 7 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5 10 2 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10 9 1 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4 7 3 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7 5 10 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7 9 3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4 7 3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5 10 2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7 5 10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7 9 3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10 9 1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10 9 7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9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CÁC SỐ </a:t>
            </a:r>
            <a:r>
              <a:rPr lang="en-US" dirty="0" smtClean="0"/>
              <a:t>NGUYÊN –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25385" y="891407"/>
            <a:ext cx="5527879" cy="54317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(a,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,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L = 2*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; R = 2*i+1;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L &lt;= n and </a:t>
            </a:r>
            <a:r>
              <a:rPr lang="en-US" sz="1400" b="1" dirty="0" err="1" smtClean="0">
                <a:latin typeface="Consolas" panose="020B0609020204030204" pitchFamily="49" charset="0"/>
              </a:rPr>
              <a:t>cmp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a,L,maxIdx</a:t>
            </a:r>
            <a:r>
              <a:rPr lang="en-US" sz="1400" b="1" dirty="0" smtClean="0">
                <a:latin typeface="Consolas" panose="020B0609020204030204" pitchFamily="49" charset="0"/>
              </a:rPr>
              <a:t>) = 1 </a:t>
            </a:r>
            <a:r>
              <a:rPr lang="en-US" sz="1400" b="1" dirty="0" smtClean="0">
                <a:latin typeface="Consolas" panose="020B0609020204030204" pitchFamily="49" charset="0"/>
              </a:rPr>
              <a:t>then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R &lt;= n and </a:t>
            </a:r>
            <a:r>
              <a:rPr lang="en-US" sz="1400" b="1" dirty="0" err="1" smtClean="0">
                <a:latin typeface="Consolas" panose="020B0609020204030204" pitchFamily="49" charset="0"/>
              </a:rPr>
              <a:t>cmp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a,R,maxIdx</a:t>
            </a:r>
            <a:r>
              <a:rPr lang="en-US" sz="1400" b="1" dirty="0" smtClean="0">
                <a:latin typeface="Consolas" panose="020B0609020204030204" pitchFamily="49" charset="0"/>
              </a:rPr>
              <a:t>) = 1 </a:t>
            </a:r>
            <a:r>
              <a:rPr lang="en-US" sz="1400" b="1" dirty="0" smtClean="0">
                <a:latin typeface="Consolas" panose="020B0609020204030204" pitchFamily="49" charset="0"/>
              </a:rPr>
              <a:t>then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!=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swap(a[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], a[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]); </a:t>
            </a:r>
            <a:r>
              <a:rPr lang="en-US" sz="1400" b="1" dirty="0" err="1">
                <a:latin typeface="Consolas" panose="020B0609020204030204" pitchFamily="49" charset="0"/>
              </a:rPr>
              <a:t>H</a:t>
            </a:r>
            <a:r>
              <a:rPr lang="en-US" sz="1400" b="1" dirty="0" err="1" smtClean="0">
                <a:latin typeface="Consolas" panose="020B0609020204030204" pitchFamily="49" charset="0"/>
              </a:rPr>
              <a:t>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 smtClean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n/2 </a:t>
            </a:r>
            <a:r>
              <a:rPr lang="en-US" sz="1400" b="1" dirty="0" err="1" smtClean="0">
                <a:latin typeface="Consolas" panose="020B0609020204030204" pitchFamily="49" charset="0"/>
              </a:rPr>
              <a:t>downto</a:t>
            </a:r>
            <a:r>
              <a:rPr lang="en-US" sz="1400" b="1" dirty="0" smtClean="0">
                <a:latin typeface="Consolas" panose="020B0609020204030204" pitchFamily="49" charset="0"/>
              </a:rPr>
              <a:t> 1 do </a:t>
            </a:r>
            <a:r>
              <a:rPr lang="en-US" sz="1400" b="1" dirty="0" err="1">
                <a:latin typeface="Consolas" panose="020B0609020204030204" pitchFamily="49" charset="0"/>
              </a:rPr>
              <a:t>H</a:t>
            </a:r>
            <a:r>
              <a:rPr lang="en-US" sz="1400" b="1" dirty="0" err="1" smtClean="0">
                <a:latin typeface="Consolas" panose="020B0609020204030204" pitchFamily="49" charset="0"/>
              </a:rPr>
              <a:t>eapify</a:t>
            </a:r>
            <a:r>
              <a:rPr lang="en-US" sz="1400" b="1" dirty="0" smtClean="0">
                <a:latin typeface="Consolas" panose="020B0609020204030204" pitchFamily="49" charset="0"/>
              </a:rPr>
              <a:t>(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, n);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 smtClean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 smtClean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for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 = n </a:t>
            </a:r>
            <a:r>
              <a:rPr lang="en-US" sz="1400" b="1" dirty="0" err="1" smtClean="0">
                <a:latin typeface="Consolas" panose="020B0609020204030204" pitchFamily="49" charset="0"/>
              </a:rPr>
              <a:t>downto</a:t>
            </a:r>
            <a:r>
              <a:rPr lang="en-US" sz="1400" b="1" dirty="0" smtClean="0">
                <a:latin typeface="Consolas" panose="020B0609020204030204" pitchFamily="49" charset="0"/>
              </a:rPr>
              <a:t> 2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swap(a[1],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]); </a:t>
            </a:r>
            <a:r>
              <a:rPr lang="en-US" sz="1400" b="1" dirty="0" err="1" smtClean="0">
                <a:latin typeface="Consolas" panose="020B0609020204030204" pitchFamily="49" charset="0"/>
              </a:rPr>
              <a:t>Heapify</a:t>
            </a:r>
            <a:r>
              <a:rPr lang="en-US" sz="1400" b="1" dirty="0" smtClean="0">
                <a:latin typeface="Consolas" panose="020B0609020204030204" pitchFamily="49" charset="0"/>
              </a:rPr>
              <a:t>(1, i-1);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8" y="1061093"/>
            <a:ext cx="5830652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Áp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dụng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vun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đống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dụng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cấp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phát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a[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]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con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trỏ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vector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i</a:t>
            </a:r>
            <a:endParaRPr lang="en-GB" sz="2000" dirty="0">
              <a:latin typeface="Lato" panose="020F0502020204030203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57328" y="3565235"/>
            <a:ext cx="5415272" cy="22226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c</a:t>
            </a:r>
            <a:r>
              <a:rPr lang="en-US" sz="1400" b="1" dirty="0" err="1" smtClean="0">
                <a:latin typeface="Consolas" panose="020B0609020204030204" pitchFamily="49" charset="0"/>
              </a:rPr>
              <a:t>mp</a:t>
            </a:r>
            <a:r>
              <a:rPr lang="en-US" sz="1400" b="1" dirty="0" smtClean="0">
                <a:latin typeface="Consolas" panose="020B0609020204030204" pitchFamily="49" charset="0"/>
              </a:rPr>
              <a:t>(a, 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, j){// so </a:t>
            </a:r>
            <a:r>
              <a:rPr lang="en-US" sz="1400" b="1" dirty="0" err="1" smtClean="0">
                <a:latin typeface="Consolas" panose="020B0609020204030204" pitchFamily="49" charset="0"/>
              </a:rPr>
              <a:t>sánh</a:t>
            </a:r>
            <a:r>
              <a:rPr lang="en-US" sz="1400" b="1" dirty="0" smtClean="0">
                <a:latin typeface="Consolas" panose="020B0609020204030204" pitchFamily="49" charset="0"/>
              </a:rPr>
              <a:t> vector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 </a:t>
            </a:r>
            <a:r>
              <a:rPr lang="en-US" sz="1400" b="1" dirty="0" err="1" smtClean="0">
                <a:latin typeface="Consolas" panose="020B0609020204030204" pitchFamily="49" charset="0"/>
              </a:rPr>
              <a:t>và</a:t>
            </a:r>
            <a:r>
              <a:rPr lang="en-US" sz="1400" b="1" dirty="0" smtClean="0">
                <a:latin typeface="Consolas" panose="020B0609020204030204" pitchFamily="49" charset="0"/>
              </a:rPr>
              <a:t> a[j]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for k = 1 to m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if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][k] &lt; a[j][k] then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else if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][k] &gt; a[j][k] then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return 0; //  </a:t>
            </a:r>
            <a:r>
              <a:rPr lang="en-US" sz="1400" b="1" dirty="0" err="1" smtClean="0">
                <a:latin typeface="Consolas" panose="020B0609020204030204" pitchFamily="49" charset="0"/>
              </a:rPr>
              <a:t>hai</a:t>
            </a:r>
            <a:r>
              <a:rPr lang="en-US" sz="1400" b="1" dirty="0" smtClean="0">
                <a:latin typeface="Consolas" panose="020B0609020204030204" pitchFamily="49" charset="0"/>
              </a:rPr>
              <a:t> vector </a:t>
            </a:r>
            <a:r>
              <a:rPr lang="en-US" sz="1400" b="1" dirty="0" err="1" smtClean="0">
                <a:latin typeface="Consolas" panose="020B0609020204030204" pitchFamily="49" charset="0"/>
              </a:rPr>
              <a:t>bằng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latin typeface="Consolas" panose="020B0609020204030204" pitchFamily="49" charset="0"/>
              </a:rPr>
              <a:t>nhau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3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CÁC SỐ NGUYÊN –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234545" y="1061094"/>
            <a:ext cx="5755500" cy="49343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 = 1; k &lt;= m; k++){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][k] &lt; a[j][k]) return -1;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else if(a[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][k] &gt; a[j][k])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swap(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 =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]; 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a[j]; a[j] = </a:t>
            </a:r>
            <a:r>
              <a:rPr lang="en-US" sz="1400" b="1" dirty="0" err="1">
                <a:latin typeface="Consolas" panose="020B0609020204030204" pitchFamily="49" charset="0"/>
              </a:rPr>
              <a:t>tmp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5765824" cy="49343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#</a:t>
            </a:r>
            <a:r>
              <a:rPr lang="en-US" sz="1400" b="1" dirty="0">
                <a:latin typeface="Consolas" panose="020B0609020204030204" pitchFamily="49" charset="0"/>
              </a:rPr>
              <a:t>define N 100001</a:t>
            </a:r>
          </a:p>
          <a:p>
            <a:pPr marL="0" indent="0">
              <a:buNone/>
            </a:pP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n,m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</a:t>
            </a:r>
            <a:r>
              <a:rPr lang="en-US" sz="1400" b="1" dirty="0" err="1">
                <a:latin typeface="Consolas" panose="020B0609020204030204" pitchFamily="49" charset="0"/>
              </a:rPr>
              <a:t>n,&amp;m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a[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*)</a:t>
            </a:r>
            <a:r>
              <a:rPr lang="en-US" sz="1400" b="1" dirty="0" err="1">
                <a:latin typeface="Consolas" panose="020B0609020204030204" pitchFamily="49" charset="0"/>
              </a:rPr>
              <a:t>malloc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sizeof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)*(m+1));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j = 1; j &lt;= m; j</a:t>
            </a:r>
            <a:r>
              <a:rPr lang="en-US" sz="1400" b="1" dirty="0" smtClean="0">
                <a:latin typeface="Consolas" panose="020B0609020204030204" pitchFamily="49" charset="0"/>
              </a:rPr>
              <a:t>++)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d",&amp;a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1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CÁC SỐ NGUYÊN –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373091" y="1061094"/>
            <a:ext cx="5616954" cy="49343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print(){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j = 1; j &lt;= m; j++)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",a[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input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print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265521" y="1061092"/>
            <a:ext cx="6005970" cy="49343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L = 2*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 = 2*i+1;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if(L </a:t>
            </a:r>
            <a:r>
              <a:rPr lang="en-US" sz="1400" b="1" dirty="0">
                <a:latin typeface="Consolas" panose="020B0609020204030204" pitchFamily="49" charset="0"/>
              </a:rPr>
              <a:t>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maxIdx,L</a:t>
            </a:r>
            <a:r>
              <a:rPr lang="en-US" sz="1400" b="1" dirty="0">
                <a:latin typeface="Consolas" panose="020B0609020204030204" pitchFamily="49" charset="0"/>
              </a:rPr>
              <a:t>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L;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if(R </a:t>
            </a:r>
            <a:r>
              <a:rPr lang="en-US" sz="1400" b="1" dirty="0">
                <a:latin typeface="Consolas" panose="020B0609020204030204" pitchFamily="49" charset="0"/>
              </a:rPr>
              <a:t>&lt;= n &amp;&amp; </a:t>
            </a:r>
            <a:r>
              <a:rPr lang="en-US" sz="1400" b="1" dirty="0" err="1">
                <a:latin typeface="Consolas" panose="020B0609020204030204" pitchFamily="49" charset="0"/>
              </a:rPr>
              <a:t>cmp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maxIdx,R</a:t>
            </a:r>
            <a:r>
              <a:rPr lang="en-US" sz="1400" b="1" dirty="0">
                <a:latin typeface="Consolas" panose="020B0609020204030204" pitchFamily="49" charset="0"/>
              </a:rPr>
              <a:t>) &lt; 0) </a:t>
            </a:r>
            <a:r>
              <a:rPr lang="en-US" sz="1400" b="1" dirty="0" err="1">
                <a:latin typeface="Consolas" panose="020B0609020204030204" pitchFamily="49" charset="0"/>
              </a:rPr>
              <a:t>maxIdx</a:t>
            </a:r>
            <a:r>
              <a:rPr lang="en-US" sz="1400" b="1" dirty="0">
                <a:latin typeface="Consolas" panose="020B0609020204030204" pitchFamily="49" charset="0"/>
              </a:rPr>
              <a:t> = R;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</a:t>
            </a:r>
            <a:r>
              <a:rPr lang="en-US" sz="1400" b="1" dirty="0" err="1" smtClean="0">
                <a:latin typeface="Consolas" panose="020B0609020204030204" pitchFamily="49" charset="0"/>
              </a:rPr>
              <a:t>maxIdx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!=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swap(</a:t>
            </a:r>
            <a:r>
              <a:rPr lang="en-US" sz="1400" b="1" dirty="0" err="1" smtClean="0">
                <a:latin typeface="Consolas" panose="020B0609020204030204" pitchFamily="49" charset="0"/>
              </a:rPr>
              <a:t>i,maxIdx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maxIdx,n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n/2;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--)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i,n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heapSort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buildHeap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&gt;=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-</a:t>
            </a:r>
            <a:r>
              <a:rPr lang="en-US" sz="1400" b="1" dirty="0" smtClean="0">
                <a:latin typeface="Consolas" panose="020B0609020204030204" pitchFamily="49" charset="0"/>
              </a:rPr>
              <a:t>-){ swap(1,i</a:t>
            </a:r>
            <a:r>
              <a:rPr lang="en-US" sz="1400" b="1" dirty="0">
                <a:latin typeface="Consolas" panose="020B0609020204030204" pitchFamily="49" charset="0"/>
              </a:rPr>
              <a:t>); </a:t>
            </a:r>
            <a:r>
              <a:rPr lang="en-US" sz="1400" b="1" dirty="0" err="1">
                <a:latin typeface="Consolas" panose="020B0609020204030204" pitchFamily="49" charset="0"/>
              </a:rPr>
              <a:t>heapify</a:t>
            </a:r>
            <a:r>
              <a:rPr lang="en-US" sz="1400" b="1" dirty="0">
                <a:latin typeface="Consolas" panose="020B0609020204030204" pitchFamily="49" charset="0"/>
              </a:rPr>
              <a:t>(1,i-1</a:t>
            </a:r>
            <a:r>
              <a:rPr lang="en-US" sz="1400" b="1" dirty="0" smtClean="0">
                <a:latin typeface="Consolas" panose="020B0609020204030204" pitchFamily="49" charset="0"/>
              </a:rPr>
              <a:t>);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81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SẮP XẾP </a:t>
            </a:r>
            <a:r>
              <a:rPr lang="en-US" dirty="0" smtClean="0"/>
              <a:t>DÃY CÁC BẢN GHI (P.05.12.02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F6AF8A76-4B6B-45C5-AED1-8FDF8C0CFC49}"/>
              </a:ext>
            </a:extLst>
          </p:cNvPr>
          <p:cNvSpPr txBox="1">
            <a:spLocks/>
          </p:cNvSpPr>
          <p:nvPr/>
        </p:nvSpPr>
        <p:spPr>
          <a:xfrm>
            <a:off x="249637" y="1061093"/>
            <a:ext cx="7370363" cy="42516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Mỗi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cuộc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có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thông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tin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chính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code: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là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mã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xâu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ký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độ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dài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2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10)</a:t>
            </a:r>
          </a:p>
          <a:p>
            <a:pPr lvl="1" algn="just"/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score: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(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nguyên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0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1000000,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đôi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một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khác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nhau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Hãy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viết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chương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trình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thí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sinh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thứ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tự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giảm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dần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điểm</a:t>
            </a:r>
            <a:r>
              <a:rPr lang="en-US" sz="2000" dirty="0" smtClean="0">
                <a:latin typeface="Lato" panose="020F0502020204030203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Lato" panose="020F0502020204030203"/>
                <a:cs typeface="Arial" panose="020B0604020202020204" pitchFamily="34" charset="0"/>
              </a:rPr>
              <a:t>số</a:t>
            </a:r>
            <a:endParaRPr lang="en-US" sz="2000" dirty="0" smtClean="0">
              <a:latin typeface="Lato" panose="020F0502020204030203"/>
              <a:cs typeface="Arial" panose="020B0604020202020204" pitchFamily="34" charset="0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Dữ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liệu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chứa</a:t>
            </a:r>
            <a:r>
              <a:rPr lang="en-GB" sz="2000" dirty="0" smtClean="0">
                <a:latin typeface="Lato" panose="020F0502020204030203"/>
              </a:rPr>
              <a:t> 2 </a:t>
            </a:r>
            <a:r>
              <a:rPr lang="en-GB" sz="2000" dirty="0" err="1" smtClean="0">
                <a:latin typeface="Lato" panose="020F0502020204030203"/>
              </a:rPr>
              <a:t>thông</a:t>
            </a:r>
            <a:r>
              <a:rPr lang="en-GB" sz="2000" dirty="0" smtClean="0">
                <a:latin typeface="Lato" panose="020F0502020204030203"/>
              </a:rPr>
              <a:t> tin </a:t>
            </a:r>
            <a:r>
              <a:rPr lang="en-GB" sz="2000" dirty="0" err="1" smtClean="0">
                <a:latin typeface="Lato" panose="020F0502020204030203"/>
              </a:rPr>
              <a:t>và</a:t>
            </a:r>
            <a:r>
              <a:rPr lang="en-GB" sz="2000" dirty="0" smtClean="0">
                <a:latin typeface="Lato" panose="020F0502020204030203"/>
              </a:rPr>
              <a:t> code </a:t>
            </a:r>
            <a:r>
              <a:rPr lang="en-GB" sz="2000" dirty="0" err="1" smtClean="0">
                <a:latin typeface="Lato" panose="020F0502020204030203"/>
              </a:rPr>
              <a:t>và</a:t>
            </a:r>
            <a:r>
              <a:rPr lang="en-GB" sz="2000" dirty="0" smtClean="0">
                <a:latin typeface="Lato" panose="020F0502020204030203"/>
              </a:rPr>
              <a:t> score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một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thí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sinh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smtClean="0">
                <a:latin typeface="Lato" panose="020F0502020204030203"/>
              </a:rPr>
              <a:t>D</a:t>
            </a:r>
            <a:r>
              <a:rPr lang="en-US" sz="2000" dirty="0" smtClean="0">
                <a:latin typeface="Lato" panose="020F0502020204030203"/>
              </a:rPr>
              <a:t>ữ </a:t>
            </a:r>
            <a:r>
              <a:rPr lang="en-US" sz="2000" dirty="0" err="1" smtClean="0">
                <a:latin typeface="Lato" panose="020F0502020204030203"/>
              </a:rPr>
              <a:t>liệu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đầu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vào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kết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thúc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bởi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dòng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chứa</a:t>
            </a:r>
            <a:r>
              <a:rPr lang="en-US" sz="2000" dirty="0" smtClean="0">
                <a:latin typeface="Lato" panose="020F0502020204030203"/>
              </a:rPr>
              <a:t> #</a:t>
            </a:r>
            <a:endParaRPr lang="en-GB" sz="2000" dirty="0" smtClean="0">
              <a:latin typeface="Lato" panose="020F0502020204030203"/>
            </a:endParaRPr>
          </a:p>
          <a:p>
            <a:pPr algn="just"/>
            <a:r>
              <a:rPr lang="en-GB" sz="2000" dirty="0" err="1" smtClean="0">
                <a:latin typeface="Lato" panose="020F0502020204030203"/>
              </a:rPr>
              <a:t>Kết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quả</a:t>
            </a:r>
            <a:endParaRPr lang="en-GB" sz="2000" dirty="0" smtClean="0">
              <a:latin typeface="Lato" panose="020F0502020204030203"/>
            </a:endParaRPr>
          </a:p>
          <a:p>
            <a:pPr lvl="1" algn="just"/>
            <a:r>
              <a:rPr lang="en-GB" sz="2000" dirty="0" err="1" smtClean="0">
                <a:latin typeface="Lato" panose="020F0502020204030203"/>
              </a:rPr>
              <a:t>Ghi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ra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trên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dòng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smtClean="0">
                <a:latin typeface="Lato" panose="020F0502020204030203"/>
              </a:rPr>
              <a:t>code </a:t>
            </a:r>
            <a:r>
              <a:rPr lang="en-GB" sz="2000" dirty="0" err="1" smtClean="0">
                <a:latin typeface="Lato" panose="020F0502020204030203"/>
              </a:rPr>
              <a:t>và</a:t>
            </a:r>
            <a:r>
              <a:rPr lang="en-GB" sz="2000" dirty="0" smtClean="0">
                <a:latin typeface="Lato" panose="020F0502020204030203"/>
              </a:rPr>
              <a:t> score </a:t>
            </a:r>
            <a:r>
              <a:rPr lang="en-GB" sz="2000" dirty="0" err="1" smtClean="0">
                <a:latin typeface="Lato" panose="020F0502020204030203"/>
              </a:rPr>
              <a:t>của</a:t>
            </a:r>
            <a:r>
              <a:rPr lang="en-GB" sz="2000" dirty="0" smtClean="0">
                <a:latin typeface="Lato" panose="020F0502020204030203"/>
              </a:rPr>
              <a:t> 1 </a:t>
            </a:r>
            <a:r>
              <a:rPr lang="en-GB" sz="2000" dirty="0" err="1" smtClean="0">
                <a:latin typeface="Lato" panose="020F0502020204030203"/>
              </a:rPr>
              <a:t>thí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sinh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trong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danh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sách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đã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sắp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xếp</a:t>
            </a:r>
            <a:r>
              <a:rPr lang="en-GB" sz="2000" dirty="0" smtClean="0">
                <a:latin typeface="Lato" panose="020F0502020204030203"/>
              </a:rPr>
              <a:t> (</a:t>
            </a:r>
            <a:r>
              <a:rPr lang="en-GB" sz="2000" dirty="0" err="1" smtClean="0">
                <a:latin typeface="Lato" panose="020F0502020204030203"/>
              </a:rPr>
              <a:t>sau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mỗi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thông</a:t>
            </a:r>
            <a:r>
              <a:rPr lang="en-GB" sz="2000" dirty="0" smtClean="0">
                <a:latin typeface="Lato" panose="020F0502020204030203"/>
              </a:rPr>
              <a:t> tin </a:t>
            </a:r>
            <a:r>
              <a:rPr lang="en-GB" sz="2000" dirty="0" err="1" smtClean="0">
                <a:latin typeface="Lato" panose="020F0502020204030203"/>
              </a:rPr>
              <a:t>có</a:t>
            </a:r>
            <a:r>
              <a:rPr lang="en-GB" sz="2000" dirty="0" smtClean="0">
                <a:latin typeface="Lato" panose="020F0502020204030203"/>
              </a:rPr>
              <a:t> 1 </a:t>
            </a:r>
            <a:r>
              <a:rPr lang="en-GB" sz="2000" dirty="0" err="1" smtClean="0">
                <a:latin typeface="Lato" panose="020F0502020204030203"/>
              </a:rPr>
              <a:t>ký</a:t>
            </a:r>
            <a:r>
              <a:rPr lang="en-GB" sz="2000" dirty="0" smtClean="0">
                <a:latin typeface="Lato" panose="020F0502020204030203"/>
              </a:rPr>
              <a:t> </a:t>
            </a:r>
            <a:r>
              <a:rPr lang="en-GB" sz="2000" dirty="0" err="1" smtClean="0">
                <a:latin typeface="Lato" panose="020F0502020204030203"/>
              </a:rPr>
              <a:t>tự</a:t>
            </a:r>
            <a:r>
              <a:rPr lang="en-GB" sz="2000" dirty="0" smtClean="0">
                <a:latin typeface="Lato" panose="020F0502020204030203"/>
              </a:rPr>
              <a:t> SPACE)</a:t>
            </a:r>
            <a:endParaRPr lang="en-GB" sz="2000" dirty="0">
              <a:latin typeface="Lato" panose="020F0502020204030203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40522"/>
              </p:ext>
            </p:extLst>
          </p:nvPr>
        </p:nvGraphicFramePr>
        <p:xfrm>
          <a:off x="7814818" y="1615211"/>
          <a:ext cx="385864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/>
                <a:gridCol w="1929324"/>
              </a:tblGrid>
              <a:tr h="198234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21986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S00001 27412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S00002 22981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S00003 32561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S00004 10915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S00005 17566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S00003 32561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S00001 27412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S00002 22981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S00005 17566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S00004 10915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85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3733DD-EE03-449C-88A5-8AB9EEF5C654}">
  <ds:schemaRefs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aca7c73a-4441-494b-bdc7-d241e2e7c022"/>
    <ds:schemaRef ds:uri="http://schemas.openxmlformats.org/package/2006/metadata/core-properties"/>
    <ds:schemaRef ds:uri="http://schemas.microsoft.com/office/infopath/2007/PartnerControls"/>
    <ds:schemaRef ds:uri="ec3c8a1e-e7d2-40eb-a53e-dfc8e21c73f0"/>
  </ds:schemaRefs>
</ds:datastoreItem>
</file>

<file path=customXml/itemProps3.xml><?xml version="1.0" encoding="utf-8"?>
<ds:datastoreItem xmlns:ds="http://schemas.openxmlformats.org/officeDocument/2006/customXml" ds:itemID="{FECF8875-D0A8-4285-96B4-982A35B936E0}"/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2183</Words>
  <Application>Microsoft Office PowerPoint</Application>
  <PresentationFormat>Widescreen</PresentationFormat>
  <Paragraphs>303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NỘI DUNG</vt:lpstr>
      <vt:lpstr>BÀI TẬP SẮP XẾP CÁC VECTOR SỐ NGUYÊN (P.05.12.01)</vt:lpstr>
      <vt:lpstr>BÀI TẬP SẮP XẾP CÁC SỐ NGUYÊN – MÃ GIẢ</vt:lpstr>
      <vt:lpstr>BÀI TẬP SẮP XẾP CÁC SỐ NGUYÊN – CODE</vt:lpstr>
      <vt:lpstr>BÀI TẬP SẮP XẾP CÁC SỐ NGUYÊN – CODE</vt:lpstr>
      <vt:lpstr>BÀI TẬP SẮP XẾP DÃY CÁC BẢN GHI (P.05.12.02)</vt:lpstr>
      <vt:lpstr>BÀI TẬP SẮP XẾP DÃY CÁC BẢN GHI - THUẬT TOÁN – MÃ GIẢ</vt:lpstr>
      <vt:lpstr>BÀI TẬP SẮP XẾP DÃY CÁC BẢN GHI - CODE</vt:lpstr>
      <vt:lpstr>BÀI TẬP SẮP XẾP DÃY CÁC BẢN GHI - CODE</vt:lpstr>
      <vt:lpstr>BÀI TẬP TẬP CON CHUNG LỚN NHẤT (P.05.12.03)</vt:lpstr>
      <vt:lpstr>BÀI TẬP TẬP CON CHUNG LỚN NHẤT – THUẬT TOÁN – MÃ GIẢ</vt:lpstr>
      <vt:lpstr>BÀI TẬP TẬP CON CHUNG LỚN NHẤT– CODE</vt:lpstr>
      <vt:lpstr>BÀI TẬP TẬP CON CHUNG LỚN NHẤT– CODE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97</cp:revision>
  <dcterms:created xsi:type="dcterms:W3CDTF">2021-05-28T04:32:29Z</dcterms:created>
  <dcterms:modified xsi:type="dcterms:W3CDTF">2023-12-15T12:54:08Z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